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sldIdLst>
    <p:sldId id="298" r:id="rId5"/>
    <p:sldId id="305" r:id="rId6"/>
    <p:sldId id="310" r:id="rId7"/>
    <p:sldId id="307" r:id="rId8"/>
    <p:sldId id="308" r:id="rId9"/>
    <p:sldId id="309" r:id="rId10"/>
    <p:sldId id="311" r:id="rId11"/>
    <p:sldId id="313" r:id="rId12"/>
    <p:sldId id="314" r:id="rId13"/>
    <p:sldId id="31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0000"/>
    <a:srgbClr val="180BBD"/>
    <a:srgbClr val="00CC66"/>
    <a:srgbClr val="AC0000"/>
    <a:srgbClr val="0066FF"/>
    <a:srgbClr val="00B853"/>
    <a:srgbClr val="0A02AE"/>
    <a:srgbClr val="E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7" d="100"/>
          <a:sy n="87" d="100"/>
        </p:scale>
        <p:origin x="96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623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87228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85600" y="274643"/>
            <a:ext cx="36576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274643"/>
            <a:ext cx="10769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7039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909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304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1600205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0" y="1600205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252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64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500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901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772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787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434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rgbClr val="8E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649194"/>
            <a:ext cx="3214307" cy="2474649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STELLA OBASANJO HOSPITAL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2000" i="1" dirty="0"/>
              <a:t>Edo state ministry of Health</a:t>
            </a:r>
            <a:endParaRPr lang="en-US" sz="2000" i="1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12607" y="4739204"/>
            <a:ext cx="3635926" cy="518595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/>
              <a:t>SOH RECALIBRATION COST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903CFC-32AC-57CA-BD28-4D7C4527E10C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TANIT MEDICAL ENGINEERING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/>
              <a:t>TANIT MEDICAL ENGINEERING								             January 2023</a:t>
            </a: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End of Presentation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407404" y="4574641"/>
            <a:ext cx="15771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cap="all" spc="150" dirty="0">
                <a:solidFill>
                  <a:schemeClr val="lt1"/>
                </a:solidFill>
              </a:rPr>
              <a:t>Phase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1860" y="2336289"/>
            <a:ext cx="2712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FULL PROJECT  </a:t>
            </a:r>
          </a:p>
          <a:p>
            <a:r>
              <a:rPr lang="en-US" sz="1200" i="1" dirty="0">
                <a:solidFill>
                  <a:schemeClr val="bg1"/>
                </a:solidFill>
              </a:rPr>
              <a:t>(WITH ADMINISTRATIVE BLOCK)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5420" y="2725448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₦19,026,618,100.41</a:t>
            </a:r>
          </a:p>
        </p:txBody>
      </p:sp>
      <p:sp>
        <p:nvSpPr>
          <p:cNvPr id="9" name="Oval Callout 8"/>
          <p:cNvSpPr/>
          <p:nvPr/>
        </p:nvSpPr>
        <p:spPr>
          <a:xfrm>
            <a:off x="3628926" y="1837787"/>
            <a:ext cx="4376536" cy="2528212"/>
          </a:xfrm>
          <a:prstGeom prst="wedgeEllipseCallou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82780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36609" y="2432946"/>
            <a:ext cx="2684181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988675" y="2196190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1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366473" y="2432945"/>
            <a:ext cx="2572619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Medical gases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949469" y="2204354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294729" y="2432945"/>
            <a:ext cx="2572619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Medical gases</a:t>
            </a: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248452" y="2432945"/>
            <a:ext cx="2572619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Medical gases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 January 2023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916932" y="2179863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0910385" y="2204354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4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 txBox="1">
            <a:spLocks/>
          </p:cNvSpPr>
          <p:nvPr/>
        </p:nvSpPr>
        <p:spPr>
          <a:xfrm>
            <a:off x="8164" y="1175646"/>
            <a:ext cx="12183836" cy="987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rgbClr val="8E0000"/>
                </a:solidFill>
              </a:rPr>
              <a:t>The entire project (OPD, IPD, Administrative block &amp; Mortuary) of the SOH for ease of execution has been suggestively broken done into 4 options.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52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Financials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48601" y="3244334"/>
            <a:ext cx="8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cap="all" spc="150" dirty="0">
                <a:solidFill>
                  <a:schemeClr val="lt1"/>
                </a:solidFill>
              </a:rPr>
              <a:t>Phase</a:t>
            </a:r>
          </a:p>
        </p:txBody>
      </p:sp>
      <p:graphicFrame>
        <p:nvGraphicFramePr>
          <p:cNvPr id="30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6884584"/>
              </p:ext>
            </p:extLst>
          </p:nvPr>
        </p:nvGraphicFramePr>
        <p:xfrm>
          <a:off x="201860" y="1717593"/>
          <a:ext cx="11830052" cy="4692702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1961676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318657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792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57533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438975">
                <a:tc>
                  <a:txBody>
                    <a:bodyPr/>
                    <a:lstStyle/>
                    <a:p>
                      <a:pPr algn="l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OPTIONS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baseline="0" dirty="0">
                          <a:solidFill>
                            <a:schemeClr val="lt1"/>
                          </a:solidFill>
                        </a:rPr>
                        <a:t>SCENARIO TOTAL SUM (₦)</a:t>
                      </a:r>
                      <a:endParaRPr lang="en-US" sz="18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DIFFERENCE (₦)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SCENARIO</a:t>
                      </a:r>
                      <a:r>
                        <a:rPr lang="en-US" sz="1800" b="0" cap="all" spc="150" baseline="0" dirty="0">
                          <a:solidFill>
                            <a:schemeClr val="lt1"/>
                          </a:solidFill>
                        </a:rPr>
                        <a:t> COVERAGE AREAS</a:t>
                      </a:r>
                      <a:endParaRPr lang="en-US" sz="18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659310">
                <a:tc>
                  <a:txBody>
                    <a:bodyPr/>
                    <a:lstStyle/>
                    <a:p>
                      <a:pPr algn="l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14,909,802,833.20</a:t>
                      </a:r>
                    </a:p>
                    <a:p>
                      <a:pPr algn="ctr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4,116,815,267.21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OPD,IPD,MORTUARY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, BUT EXCLUDING ADMINISTRATIVE BLOCK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10964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2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10,303,871,284.53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8,722,746,815.88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OPD,IPD(DIAGNOSTIC,DIALYSIS,IVF,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 AND MEDICAL GASES),MORTUARY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, BUT EXCLUDING ADMINISTRATIVE BLOCK AND ALL OTHER PORTIONS OF IPD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507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3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 9,542,435,457.61 </a:t>
                      </a:r>
                    </a:p>
                    <a:p>
                      <a:pPr algn="ctr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9,484,182,642.80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OPD,IPD(DIAGNOSTIC,DIALYSIS,IVF,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 AND MEDICAL GASES)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BUT EXCLUDING ADMINISTRATIVE BLOCK , ALL OTHER PORTIONS OF IPD, AND MORTUARY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  <a:tr h="1096428">
                <a:tc>
                  <a:txBody>
                    <a:bodyPr/>
                    <a:lstStyle/>
                    <a:p>
                      <a:pPr algn="l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4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8,828,547,313.07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10,198,070,787.37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OPD,IPD(DIAGNOSTIC,DIALYSIS,IVF,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ER)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BUT EXCLUDING ADMINISTRATIVE BLOCK, ALL OTHER PORTIONS OF IPD, MORTUARY, AND MEDICAL GASES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404533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84367" y="687160"/>
            <a:ext cx="3072657" cy="916137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1860" y="711653"/>
            <a:ext cx="2712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FULL PROJECT  </a:t>
            </a:r>
          </a:p>
          <a:p>
            <a:r>
              <a:rPr lang="en-US" sz="1200" i="1" dirty="0">
                <a:solidFill>
                  <a:schemeClr val="bg1"/>
                </a:solidFill>
              </a:rPr>
              <a:t>(WITH ADMINISTRATIVE BLOCK)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5420" y="1141632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₦19,026,618,100.41</a:t>
            </a:r>
          </a:p>
        </p:txBody>
      </p:sp>
    </p:spTree>
    <p:extLst>
      <p:ext uri="{BB962C8B-B14F-4D97-AF65-F5344CB8AC3E}">
        <p14:creationId xmlns:p14="http://schemas.microsoft.com/office/powerpoint/2010/main" val="3375655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Phasing options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36609" y="1704471"/>
            <a:ext cx="2349441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5983" y="1492207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7" t="21945" r="6222" b="22103"/>
          <a:stretch/>
        </p:blipFill>
        <p:spPr>
          <a:xfrm rot="10800000">
            <a:off x="2726878" y="847242"/>
            <a:ext cx="3028949" cy="3505009"/>
          </a:xfrm>
          <a:prstGeom prst="rect">
            <a:avLst/>
          </a:prstGeom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2" t="2961" r="19085" b="2923"/>
          <a:stretch/>
        </p:blipFill>
        <p:spPr>
          <a:xfrm rot="16200000">
            <a:off x="6205297" y="512072"/>
            <a:ext cx="5643370" cy="6313716"/>
          </a:xfrm>
          <a:prstGeom prst="rect">
            <a:avLst/>
          </a:prstGeom>
          <a:ln>
            <a:noFill/>
          </a:ln>
        </p:spPr>
      </p:pic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824845" y="547008"/>
            <a:ext cx="9350827" cy="5943608"/>
          </a:xfrm>
          <a:prstGeom prst="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416889" y="5011500"/>
            <a:ext cx="17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80BBD"/>
                </a:solidFill>
              </a:rPr>
              <a:t>Excluded regions</a:t>
            </a:r>
          </a:p>
          <a:p>
            <a:r>
              <a:rPr lang="en-US" dirty="0">
                <a:solidFill>
                  <a:srgbClr val="00B050"/>
                </a:solidFill>
              </a:rPr>
              <a:t>Included regions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3486162" y="5488598"/>
            <a:ext cx="955221" cy="0"/>
          </a:xfrm>
          <a:prstGeom prst="line">
            <a:avLst/>
          </a:prstGeom>
          <a:ln>
            <a:solidFill>
              <a:srgbClr val="00CC6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61668" y="5189747"/>
            <a:ext cx="955221" cy="0"/>
          </a:xfrm>
          <a:prstGeom prst="line">
            <a:avLst/>
          </a:prstGeom>
          <a:ln>
            <a:solidFill>
              <a:srgbClr val="0066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2824845" y="930728"/>
            <a:ext cx="2841169" cy="3322865"/>
          </a:xfrm>
          <a:prstGeom prst="rect">
            <a:avLst/>
          </a:prstGeom>
          <a:noFill/>
          <a:ln>
            <a:solidFill>
              <a:srgbClr val="00CC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4314838" y="4593761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AC0000"/>
                </a:solidFill>
              </a:rPr>
              <a:t>Legend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715500" y="3081341"/>
            <a:ext cx="82426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IPD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181852" y="5247579"/>
            <a:ext cx="101341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126307" y="997788"/>
            <a:ext cx="237706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MORTUARY</a:t>
            </a:r>
          </a:p>
        </p:txBody>
      </p:sp>
    </p:spTree>
    <p:extLst>
      <p:ext uri="{BB962C8B-B14F-4D97-AF65-F5344CB8AC3E}">
        <p14:creationId xmlns:p14="http://schemas.microsoft.com/office/powerpoint/2010/main" val="2146704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Phasing options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5983" y="1516699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7" t="21945" r="6222" b="22103"/>
          <a:stretch/>
        </p:blipFill>
        <p:spPr>
          <a:xfrm rot="10800000">
            <a:off x="2726878" y="847242"/>
            <a:ext cx="3028949" cy="3505009"/>
          </a:xfrm>
          <a:prstGeom prst="rect">
            <a:avLst/>
          </a:prstGeom>
          <a:ln>
            <a:noFill/>
          </a:ln>
        </p:spPr>
      </p:pic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824845" y="547008"/>
            <a:ext cx="9350827" cy="5943608"/>
          </a:xfrm>
          <a:prstGeom prst="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886229" y="5011500"/>
            <a:ext cx="17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80BBD"/>
                </a:solidFill>
              </a:rPr>
              <a:t>Excluded regions</a:t>
            </a:r>
          </a:p>
          <a:p>
            <a:r>
              <a:rPr lang="en-US" dirty="0">
                <a:solidFill>
                  <a:srgbClr val="00B050"/>
                </a:solidFill>
              </a:rPr>
              <a:t>Included regions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955502" y="5488598"/>
            <a:ext cx="955221" cy="0"/>
          </a:xfrm>
          <a:prstGeom prst="line">
            <a:avLst/>
          </a:prstGeom>
          <a:ln>
            <a:solidFill>
              <a:srgbClr val="00CC6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931008" y="5189747"/>
            <a:ext cx="955221" cy="0"/>
          </a:xfrm>
          <a:prstGeom prst="line">
            <a:avLst/>
          </a:prstGeom>
          <a:ln>
            <a:solidFill>
              <a:srgbClr val="0066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2824845" y="930728"/>
            <a:ext cx="2841169" cy="3322865"/>
          </a:xfrm>
          <a:prstGeom prst="rect">
            <a:avLst/>
          </a:prstGeom>
          <a:noFill/>
          <a:ln>
            <a:solidFill>
              <a:srgbClr val="00CC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3784178" y="4593761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AC0000"/>
                </a:solidFill>
              </a:rPr>
              <a:t>Legend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051739" y="5570744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126307" y="997788"/>
            <a:ext cx="237706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MORTUARY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233370" y="1647806"/>
            <a:ext cx="2330212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Medical gases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0" t="27183" r="14596" b="14127"/>
          <a:stretch/>
        </p:blipFill>
        <p:spPr>
          <a:xfrm rot="16200000">
            <a:off x="6102611" y="371672"/>
            <a:ext cx="5726278" cy="6419845"/>
          </a:xfrm>
          <a:prstGeom prst="rect">
            <a:avLst/>
          </a:prstGeom>
        </p:spPr>
      </p:pic>
      <p:sp>
        <p:nvSpPr>
          <p:cNvPr id="12" name="Rectangular Callout 11"/>
          <p:cNvSpPr/>
          <p:nvPr/>
        </p:nvSpPr>
        <p:spPr>
          <a:xfrm rot="10800000">
            <a:off x="10091650" y="3445327"/>
            <a:ext cx="1566949" cy="561407"/>
          </a:xfrm>
          <a:prstGeom prst="wedgeRectCallout">
            <a:avLst>
              <a:gd name="adj1" fmla="val 85473"/>
              <a:gd name="adj2" fmla="val 117045"/>
            </a:avLst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113252" y="3412074"/>
            <a:ext cx="1466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E0000"/>
                </a:solidFill>
              </a:rPr>
              <a:t>Diagnostic, Dialysis, IVF, &amp; ER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051739" y="2641312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89936" y="5604150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</p:spTree>
    <p:extLst>
      <p:ext uri="{BB962C8B-B14F-4D97-AF65-F5344CB8AC3E}">
        <p14:creationId xmlns:p14="http://schemas.microsoft.com/office/powerpoint/2010/main" val="1410608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Phasing options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824845" y="547008"/>
            <a:ext cx="9350827" cy="5943608"/>
          </a:xfrm>
          <a:prstGeom prst="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886229" y="5011500"/>
            <a:ext cx="17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80BBD"/>
                </a:solidFill>
              </a:rPr>
              <a:t>Excluded regions</a:t>
            </a:r>
          </a:p>
          <a:p>
            <a:r>
              <a:rPr lang="en-US" dirty="0">
                <a:solidFill>
                  <a:srgbClr val="00B050"/>
                </a:solidFill>
              </a:rPr>
              <a:t>Included regions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955502" y="5488598"/>
            <a:ext cx="955221" cy="0"/>
          </a:xfrm>
          <a:prstGeom prst="line">
            <a:avLst/>
          </a:prstGeom>
          <a:ln>
            <a:solidFill>
              <a:srgbClr val="00CC6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931008" y="5189747"/>
            <a:ext cx="955221" cy="0"/>
          </a:xfrm>
          <a:prstGeom prst="line">
            <a:avLst/>
          </a:prstGeom>
          <a:ln>
            <a:solidFill>
              <a:srgbClr val="0066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784178" y="4593761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AC0000"/>
                </a:solidFill>
              </a:rPr>
              <a:t>Legend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051739" y="5570744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0" t="27183" r="14596" b="14127"/>
          <a:stretch/>
        </p:blipFill>
        <p:spPr>
          <a:xfrm rot="16200000">
            <a:off x="6016884" y="285942"/>
            <a:ext cx="5726278" cy="6591302"/>
          </a:xfrm>
          <a:prstGeom prst="rect">
            <a:avLst/>
          </a:prstGeom>
        </p:spPr>
      </p:pic>
      <p:sp>
        <p:nvSpPr>
          <p:cNvPr id="12" name="Rectangular Callout 11"/>
          <p:cNvSpPr/>
          <p:nvPr/>
        </p:nvSpPr>
        <p:spPr>
          <a:xfrm rot="10800000">
            <a:off x="10091650" y="3445327"/>
            <a:ext cx="1566949" cy="561407"/>
          </a:xfrm>
          <a:prstGeom prst="wedgeRectCallout">
            <a:avLst>
              <a:gd name="adj1" fmla="val 85473"/>
              <a:gd name="adj2" fmla="val 117045"/>
            </a:avLst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113252" y="3412074"/>
            <a:ext cx="1466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E0000"/>
                </a:solidFill>
              </a:rPr>
              <a:t>Diagnostic, Dialysis, IVF, &amp; ER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051739" y="2641312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89936" y="5604150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151725" y="1764561"/>
            <a:ext cx="2313890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Medical gases</a:t>
            </a: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5983" y="1500371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40" t="9894" r="40627" b="76748"/>
          <a:stretch/>
        </p:blipFill>
        <p:spPr>
          <a:xfrm rot="10800000">
            <a:off x="2841173" y="701792"/>
            <a:ext cx="2490826" cy="323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208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Phasing options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824845" y="547008"/>
            <a:ext cx="9350827" cy="5943608"/>
          </a:xfrm>
          <a:prstGeom prst="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886229" y="5011500"/>
            <a:ext cx="17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80BBD"/>
                </a:solidFill>
              </a:rPr>
              <a:t>Excluded regions</a:t>
            </a:r>
          </a:p>
          <a:p>
            <a:r>
              <a:rPr lang="en-US" dirty="0">
                <a:solidFill>
                  <a:srgbClr val="00B050"/>
                </a:solidFill>
              </a:rPr>
              <a:t>Included regions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955502" y="5488598"/>
            <a:ext cx="955221" cy="0"/>
          </a:xfrm>
          <a:prstGeom prst="line">
            <a:avLst/>
          </a:prstGeom>
          <a:ln>
            <a:solidFill>
              <a:srgbClr val="00CC6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931008" y="5189747"/>
            <a:ext cx="955221" cy="0"/>
          </a:xfrm>
          <a:prstGeom prst="line">
            <a:avLst/>
          </a:prstGeom>
          <a:ln>
            <a:solidFill>
              <a:srgbClr val="0066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784178" y="4593761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AC0000"/>
                </a:solidFill>
              </a:rPr>
              <a:t>Legend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40" t="9894" r="40627" b="76748"/>
          <a:stretch/>
        </p:blipFill>
        <p:spPr>
          <a:xfrm rot="10800000">
            <a:off x="2841173" y="701792"/>
            <a:ext cx="2490826" cy="3233502"/>
          </a:xfrm>
          <a:prstGeom prst="rect">
            <a:avLst/>
          </a:prstGeom>
        </p:spPr>
      </p:pic>
      <p:sp>
        <p:nvSpPr>
          <p:cNvPr id="20" name="Rounded Rectangle 19"/>
          <p:cNvSpPr/>
          <p:nvPr/>
        </p:nvSpPr>
        <p:spPr>
          <a:xfrm>
            <a:off x="134581" y="1764561"/>
            <a:ext cx="2572619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Medical gases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5983" y="1500371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4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" t="28405" r="13293" b="13294"/>
          <a:stretch/>
        </p:blipFill>
        <p:spPr>
          <a:xfrm rot="16200000">
            <a:off x="5984059" y="269447"/>
            <a:ext cx="5742942" cy="6607629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6882459" y="2668984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980536" y="5584898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12" name="Rectangular Callout 11"/>
          <p:cNvSpPr/>
          <p:nvPr/>
        </p:nvSpPr>
        <p:spPr>
          <a:xfrm rot="10800000">
            <a:off x="10456977" y="3373888"/>
            <a:ext cx="1566949" cy="561407"/>
          </a:xfrm>
          <a:prstGeom prst="wedgeRectCallout">
            <a:avLst>
              <a:gd name="adj1" fmla="val 85473"/>
              <a:gd name="adj2" fmla="val 117045"/>
            </a:avLst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478579" y="3340635"/>
            <a:ext cx="1466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E0000"/>
                </a:solidFill>
              </a:rPr>
              <a:t>Diagnostic, Dialysis, IVF, &amp; ER</a:t>
            </a:r>
          </a:p>
        </p:txBody>
      </p:sp>
    </p:spTree>
    <p:extLst>
      <p:ext uri="{BB962C8B-B14F-4D97-AF65-F5344CB8AC3E}">
        <p14:creationId xmlns:p14="http://schemas.microsoft.com/office/powerpoint/2010/main" val="1677504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General cost breakdown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48601" y="3244334"/>
            <a:ext cx="8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cap="all" spc="150" dirty="0">
                <a:solidFill>
                  <a:schemeClr val="lt1"/>
                </a:solidFill>
              </a:rPr>
              <a:t>Phase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1860" y="972901"/>
            <a:ext cx="2712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FULL PROJECT  </a:t>
            </a:r>
          </a:p>
          <a:p>
            <a:r>
              <a:rPr lang="en-US" sz="1200" i="1" dirty="0">
                <a:solidFill>
                  <a:schemeClr val="bg1"/>
                </a:solidFill>
              </a:rPr>
              <a:t>(WITH ADMINISTRATIVE BLOCK)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5420" y="1402880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₦19,026,618,100.41</a:t>
            </a:r>
          </a:p>
        </p:txBody>
      </p:sp>
      <p:pic>
        <p:nvPicPr>
          <p:cNvPr id="8" name="Picture 7" descr="SOH Phases Options Rev2 12 01 2023..pdf - Adobe Reader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51" t="9240" r="23929" b="17835"/>
          <a:stretch/>
        </p:blipFill>
        <p:spPr>
          <a:xfrm>
            <a:off x="97972" y="718456"/>
            <a:ext cx="12085864" cy="577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83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Preferred option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48601" y="3244334"/>
            <a:ext cx="8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cap="all" spc="150" dirty="0">
                <a:solidFill>
                  <a:schemeClr val="lt1"/>
                </a:solidFill>
              </a:rPr>
              <a:t>Phase</a:t>
            </a:r>
          </a:p>
        </p:txBody>
      </p:sp>
      <p:graphicFrame>
        <p:nvGraphicFramePr>
          <p:cNvPr id="30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5520585"/>
              </p:ext>
            </p:extLst>
          </p:nvPr>
        </p:nvGraphicFramePr>
        <p:xfrm>
          <a:off x="172810" y="3391660"/>
          <a:ext cx="11830052" cy="1801484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1961676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318657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792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57533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438975">
                <a:tc>
                  <a:txBody>
                    <a:bodyPr/>
                    <a:lstStyle/>
                    <a:p>
                      <a:pPr algn="l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OPTIONS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baseline="0" dirty="0">
                          <a:solidFill>
                            <a:schemeClr val="lt1"/>
                          </a:solidFill>
                        </a:rPr>
                        <a:t>SCENARIO TOTAL SUM (₦)</a:t>
                      </a:r>
                      <a:endParaRPr lang="en-US" sz="18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DIFFERENCE (₦)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SCENARIO COVERAGE AREAS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507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3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 9,542,435,457.61 </a:t>
                      </a:r>
                    </a:p>
                    <a:p>
                      <a:pPr algn="ctr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9,484,182,642.80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OPD,IPD(DIAGNOSTIC,DIALYSIS,IVF,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 AND MEDICAL GASES),MORTUARY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, BUT EXCLUDING ADMINISTRATIVE BLOCK , ALL OTHER PORTIONS OF IPD, AND MORTUARY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84367" y="2311796"/>
            <a:ext cx="3072657" cy="916137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1860" y="2336289"/>
            <a:ext cx="2712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FULL PROJECT  </a:t>
            </a:r>
          </a:p>
          <a:p>
            <a:r>
              <a:rPr lang="en-US" sz="1200" i="1" dirty="0">
                <a:solidFill>
                  <a:schemeClr val="bg1"/>
                </a:solidFill>
              </a:rPr>
              <a:t>(WITH ADMINISTRATIVE BLOCK)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5420" y="2725448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₦19,026,618,100.41</a:t>
            </a:r>
          </a:p>
        </p:txBody>
      </p:sp>
      <p:sp>
        <p:nvSpPr>
          <p:cNvPr id="13" name="Down Arrow 12"/>
          <p:cNvSpPr/>
          <p:nvPr/>
        </p:nvSpPr>
        <p:spPr>
          <a:xfrm>
            <a:off x="5996403" y="2457450"/>
            <a:ext cx="293914" cy="914400"/>
          </a:xfrm>
          <a:prstGeom prst="downArrow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461392" y="996033"/>
            <a:ext cx="5363936" cy="1453243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363415" y="1105134"/>
            <a:ext cx="5511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We strongly advice option 3 as it falls in line with setting the stage for a quick completion of the project later on,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As well as being able to function and generate funds immediately.</a:t>
            </a:r>
          </a:p>
        </p:txBody>
      </p:sp>
    </p:spTree>
    <p:extLst>
      <p:ext uri="{BB962C8B-B14F-4D97-AF65-F5344CB8AC3E}">
        <p14:creationId xmlns:p14="http://schemas.microsoft.com/office/powerpoint/2010/main" val="1036641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6c05727-aa75-4e4a-9b5f-8a80a1165891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427</TotalTime>
  <Words>547</Words>
  <Application>Microsoft Office PowerPoint</Application>
  <PresentationFormat>Widescreen</PresentationFormat>
  <Paragraphs>206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Franklin Gothic Book</vt:lpstr>
      <vt:lpstr>Office Theme</vt:lpstr>
      <vt:lpstr>STELLA OBASANJO HOSPITAL Edo state ministry of Health</vt:lpstr>
      <vt:lpstr>Summary</vt:lpstr>
      <vt:lpstr>Financials</vt:lpstr>
      <vt:lpstr>Phasing options</vt:lpstr>
      <vt:lpstr>Phasing options</vt:lpstr>
      <vt:lpstr>Phasing options</vt:lpstr>
      <vt:lpstr>Phasing options</vt:lpstr>
      <vt:lpstr>General cost breakdown </vt:lpstr>
      <vt:lpstr>Preferred option </vt:lpstr>
      <vt:lpstr>End of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STELLA OBASANJO HOSPITAL – EDSG MOH</dc:title>
  <dc:creator>Iyad Zaaroura</dc:creator>
  <cp:lastModifiedBy>USER</cp:lastModifiedBy>
  <cp:revision>42</cp:revision>
  <dcterms:created xsi:type="dcterms:W3CDTF">2022-08-02T08:58:42Z</dcterms:created>
  <dcterms:modified xsi:type="dcterms:W3CDTF">2023-01-13T09:45:16Z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